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3" r:id="rId9"/>
    <p:sldId id="271" r:id="rId10"/>
    <p:sldId id="265" r:id="rId11"/>
    <p:sldId id="264" r:id="rId12"/>
    <p:sldId id="272" r:id="rId13"/>
    <p:sldId id="274" r:id="rId14"/>
    <p:sldId id="273" r:id="rId15"/>
    <p:sldId id="275" r:id="rId16"/>
    <p:sldId id="268" r:id="rId17"/>
    <p:sldId id="269" r:id="rId18"/>
    <p:sldId id="267" r:id="rId19"/>
  </p:sldIdLst>
  <p:sldSz cx="9144000" cy="5143500" type="screen16x9"/>
  <p:notesSz cx="6858000" cy="9144000"/>
  <p:embeddedFontLst>
    <p:embeddedFont>
      <p:font typeface="Open Sans" panose="020B0604020202020204" charset="0"/>
      <p:regular r:id="rId21"/>
      <p:bold r:id="rId22"/>
      <p:italic r:id="rId23"/>
      <p:boldItalic r:id="rId24"/>
    </p:embeddedFont>
    <p:embeddedFont>
      <p:font typeface="Economica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837" autoAdjust="0"/>
  </p:normalViewPr>
  <p:slideViewPr>
    <p:cSldViewPr snapToGrid="0">
      <p:cViewPr varScale="1">
        <p:scale>
          <a:sx n="152" d="100"/>
          <a:sy n="152" d="100"/>
        </p:scale>
        <p:origin x="426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17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332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948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071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89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002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51400" y="804672"/>
            <a:ext cx="3281100" cy="11995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 dirty="0" smtClean="0"/>
              <a:t>Веб-платформа для надання та отримання послуг</a:t>
            </a:r>
            <a:endParaRPr sz="24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948250" y="3001141"/>
            <a:ext cx="5087400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dirty="0" err="1" smtClean="0"/>
              <a:t>Дронов</a:t>
            </a:r>
            <a:r>
              <a:rPr lang="uk-UA" sz="1800" dirty="0" smtClean="0"/>
              <a:t> Ілля Олександрович ПЗПІ-21-7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 dirty="0" smtClean="0"/>
              <a:t>Керівник</a:t>
            </a:r>
            <a:r>
              <a:rPr lang="uk" sz="1800" dirty="0"/>
              <a:t>: </a:t>
            </a:r>
            <a:r>
              <a:rPr lang="uk" sz="1800" dirty="0" smtClean="0"/>
              <a:t>               </a:t>
            </a:r>
            <a:r>
              <a:rPr lang="uk-UA" sz="1800" dirty="0" smtClean="0"/>
              <a:t>доц. </a:t>
            </a:r>
            <a:r>
              <a:rPr lang="uk-UA" sz="1800" dirty="0" err="1" smtClean="0"/>
              <a:t>Русакова</a:t>
            </a:r>
            <a:r>
              <a:rPr lang="uk-UA" sz="1800" dirty="0" smtClean="0"/>
              <a:t> Н.Є.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 dirty="0" smtClean="0"/>
              <a:t>10 </a:t>
            </a:r>
            <a:r>
              <a:rPr lang="uk" sz="1800" dirty="0"/>
              <a:t>червня </a:t>
            </a:r>
            <a:r>
              <a:rPr lang="uk" sz="1800" dirty="0" smtClean="0"/>
              <a:t>2025</a:t>
            </a:r>
            <a:endParaRPr sz="1800"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Інтерфейс профілю користувача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15" y="909342"/>
            <a:ext cx="3453437" cy="2966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297" y="1214493"/>
            <a:ext cx="3733693" cy="3290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Приклад реалізації оновлення профілю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33" y="796765"/>
            <a:ext cx="4035683" cy="3691121"/>
          </a:xfrm>
          <a:prstGeom prst="rect">
            <a:avLst/>
          </a:prstGeom>
        </p:spPr>
      </p:pic>
      <p:sp>
        <p:nvSpPr>
          <p:cNvPr id="8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862684"/>
            <a:ext cx="4061517" cy="3373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</a:t>
            </a:r>
            <a:r>
              <a:rPr lang="uk-UA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а рисунку присутня така логіка: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uk-UA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Валідація</a:t>
            </a:r>
            <a:r>
              <a:rPr lang="uk-UA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користувача, що відправив запит.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uk-UA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Обробка та конвертація одного типу даних в інший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uk-UA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Створення дочірніх сутностей (категорій)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uk-UA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Завантаження наявних картинок в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Amazon S3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uk-UA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Повернення оновлених даних</a:t>
            </a:r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Інтерфейс </a:t>
            </a:r>
            <a:r>
              <a:rPr lang="uk" sz="3200" dirty="0" smtClean="0"/>
              <a:t>чату користувачів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233" y="1263210"/>
            <a:ext cx="3538117" cy="2767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593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Приклад реалізації чату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sp>
        <p:nvSpPr>
          <p:cNvPr id="8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37100" y="1459584"/>
            <a:ext cx="4061517" cy="3373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r>
              <a:rPr lang="uk-UA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Основна бізнес логіка знаходиться на стороні клієнта, де </a:t>
            </a:r>
            <a:r>
              <a:rPr lang="uk-UA" sz="1600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відбуватєься</a:t>
            </a:r>
            <a:r>
              <a:rPr lang="uk-UA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запит до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  <a:r>
              <a:rPr lang="en-US" sz="1600" baseline="300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rd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-party (</a:t>
            </a:r>
            <a:r>
              <a:rPr lang="uk-UA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стороннього) </a:t>
            </a:r>
            <a:r>
              <a:rPr lang="uk-UA" sz="1600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сервіса</a:t>
            </a:r>
            <a:r>
              <a:rPr lang="uk-UA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який надає зручний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API </a:t>
            </a:r>
            <a:r>
              <a:rPr lang="uk-UA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та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UI </a:t>
            </a:r>
            <a:r>
              <a:rPr lang="uk-UA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для швидкого впровадження функціоналу чатування в своєму проекті</a:t>
            </a:r>
            <a:endParaRPr lang="ru-RU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91" y="1858493"/>
            <a:ext cx="4045859" cy="13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6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Інтерфейс списку інфойсів ментора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358" y="1109902"/>
            <a:ext cx="5726742" cy="2370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2938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Приклад реалізації створення інвойса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sp>
        <p:nvSpPr>
          <p:cNvPr id="8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37100" y="1459584"/>
            <a:ext cx="4061517" cy="3373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>
              <a:spcBef>
                <a:spcPts val="1500"/>
              </a:spcBef>
              <a:spcAft>
                <a:spcPts val="1200"/>
              </a:spcAft>
              <a:buNone/>
            </a:pP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</a:t>
            </a:r>
            <a:r>
              <a:rPr lang="uk-UA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а рисунку присутня така логіка: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uk-UA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Перевірка існування користувачів за наданими в запиті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ID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uk-UA" sz="1600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Валідація</a:t>
            </a:r>
            <a:r>
              <a:rPr lang="uk-UA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того, що учень має достатній баланс для проведення операції</a:t>
            </a:r>
            <a:endParaRPr lang="uk-UA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spcBef>
                <a:spcPts val="15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uk-UA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Зняття потрібної суми з балансу учня та передача її до сутності інвойсу.</a:t>
            </a:r>
            <a:endParaRPr lang="uk-UA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spcBef>
                <a:spcPts val="15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uk-UA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Створення інвойсу</a:t>
            </a: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65" y="1611292"/>
            <a:ext cx="3886875" cy="193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50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Тестування</a:t>
            </a:r>
            <a:endParaRPr sz="3200" dirty="0"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268925" y="970014"/>
            <a:ext cx="4342832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11430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dirty="0"/>
              <a:t>У </a:t>
            </a:r>
            <a:r>
              <a:rPr lang="ru-RU" dirty="0" err="1"/>
              <a:t>процесі</a:t>
            </a:r>
            <a:r>
              <a:rPr lang="ru-RU" dirty="0"/>
              <a:t> </a:t>
            </a:r>
            <a:r>
              <a:rPr lang="ru-RU" dirty="0" err="1"/>
              <a:t>розробки</a:t>
            </a:r>
            <a:r>
              <a:rPr lang="ru-RU" dirty="0"/>
              <a:t> </a:t>
            </a:r>
            <a:r>
              <a:rPr lang="ru-RU" dirty="0" err="1"/>
              <a:t>платформи</a:t>
            </a:r>
            <a:r>
              <a:rPr lang="ru-RU" dirty="0"/>
              <a:t> </a:t>
            </a:r>
            <a:r>
              <a:rPr lang="ru-RU" dirty="0" err="1"/>
              <a:t>було</a:t>
            </a:r>
            <a:r>
              <a:rPr lang="ru-RU" dirty="0"/>
              <a:t> проведено </a:t>
            </a:r>
            <a:r>
              <a:rPr lang="ru-RU" dirty="0" err="1"/>
              <a:t>декілька</a:t>
            </a:r>
            <a:r>
              <a:rPr lang="ru-RU" dirty="0"/>
              <a:t> </a:t>
            </a:r>
            <a:r>
              <a:rPr lang="ru-RU" dirty="0" err="1"/>
              <a:t>рівнів</a:t>
            </a:r>
            <a:r>
              <a:rPr lang="ru-RU" dirty="0"/>
              <a:t> </a:t>
            </a:r>
            <a:r>
              <a:rPr lang="ru-RU" dirty="0" err="1"/>
              <a:t>тестування</a:t>
            </a:r>
            <a:r>
              <a:rPr lang="ru-RU" dirty="0"/>
              <a:t> для </a:t>
            </a:r>
            <a:r>
              <a:rPr lang="ru-RU" dirty="0" err="1"/>
              <a:t>перевірки</a:t>
            </a:r>
            <a:r>
              <a:rPr lang="ru-RU" dirty="0"/>
              <a:t> </a:t>
            </a:r>
            <a:r>
              <a:rPr lang="ru-RU" dirty="0" err="1"/>
              <a:t>стабільності</a:t>
            </a:r>
            <a:r>
              <a:rPr lang="ru-RU" dirty="0"/>
              <a:t> та </a:t>
            </a:r>
            <a:r>
              <a:rPr lang="ru-RU" dirty="0" err="1"/>
              <a:t>коректності</a:t>
            </a:r>
            <a:r>
              <a:rPr lang="ru-RU" dirty="0"/>
              <a:t> </a:t>
            </a:r>
            <a:r>
              <a:rPr lang="ru-RU" dirty="0" err="1"/>
              <a:t>роботи</a:t>
            </a:r>
            <a:r>
              <a:rPr lang="ru-RU" dirty="0"/>
              <a:t> </a:t>
            </a:r>
            <a:r>
              <a:rPr lang="ru-RU" dirty="0" err="1" smtClean="0"/>
              <a:t>функціональності</a:t>
            </a:r>
            <a:r>
              <a:rPr lang="ru-RU" dirty="0" smtClean="0"/>
              <a:t>: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b="1" dirty="0" err="1" smtClean="0"/>
              <a:t>Інтеграційне</a:t>
            </a:r>
            <a:r>
              <a:rPr lang="ru-RU" b="1" dirty="0" smtClean="0"/>
              <a:t> </a:t>
            </a:r>
            <a:r>
              <a:rPr lang="ru-RU" b="1" dirty="0" err="1"/>
              <a:t>тестування</a:t>
            </a:r>
            <a:r>
              <a:rPr lang="ru-RU" b="1" dirty="0"/>
              <a:t> </a:t>
            </a:r>
            <a:r>
              <a:rPr lang="ru-RU" b="1" dirty="0" err="1"/>
              <a:t>бекенду</a:t>
            </a:r>
            <a:r>
              <a:rPr lang="ru-RU" dirty="0"/>
              <a:t> — </a:t>
            </a:r>
            <a:r>
              <a:rPr lang="ru-RU" dirty="0" err="1"/>
              <a:t>реалізовано</a:t>
            </a:r>
            <a:r>
              <a:rPr lang="ru-RU" dirty="0"/>
              <a:t> з </a:t>
            </a:r>
            <a:r>
              <a:rPr lang="ru-RU" dirty="0" err="1"/>
              <a:t>використанням</a:t>
            </a:r>
            <a:r>
              <a:rPr lang="ru-RU" dirty="0"/>
              <a:t> </a:t>
            </a:r>
            <a:r>
              <a:rPr lang="en-US" b="1" dirty="0" err="1"/>
              <a:t>pytest</a:t>
            </a:r>
            <a:r>
              <a:rPr lang="en-US" dirty="0"/>
              <a:t>. </a:t>
            </a:r>
            <a:r>
              <a:rPr lang="ru-RU" dirty="0" err="1"/>
              <a:t>Покриває</a:t>
            </a:r>
            <a:r>
              <a:rPr lang="ru-RU" dirty="0"/>
              <a:t> </a:t>
            </a:r>
            <a:r>
              <a:rPr lang="ru-RU" dirty="0" err="1"/>
              <a:t>ключові</a:t>
            </a:r>
            <a:r>
              <a:rPr lang="ru-RU" dirty="0"/>
              <a:t> </a:t>
            </a:r>
            <a:r>
              <a:rPr lang="en-US" dirty="0"/>
              <a:t>API-</a:t>
            </a:r>
            <a:r>
              <a:rPr lang="ru-RU" dirty="0" err="1"/>
              <a:t>ендпоінти</a:t>
            </a:r>
            <a:r>
              <a:rPr lang="ru-RU" dirty="0"/>
              <a:t>: </a:t>
            </a:r>
            <a:r>
              <a:rPr lang="ru-RU" dirty="0" err="1"/>
              <a:t>авторизація</a:t>
            </a:r>
            <a:r>
              <a:rPr lang="ru-RU" dirty="0"/>
              <a:t>, </a:t>
            </a:r>
            <a:r>
              <a:rPr lang="ru-RU" dirty="0" err="1"/>
              <a:t>реєстрація</a:t>
            </a:r>
            <a:r>
              <a:rPr lang="ru-RU" dirty="0"/>
              <a:t>,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постів</a:t>
            </a:r>
            <a:r>
              <a:rPr lang="ru-RU" dirty="0"/>
              <a:t>, </a:t>
            </a:r>
            <a:r>
              <a:rPr lang="ru-RU" dirty="0" err="1"/>
              <a:t>виставлення</a:t>
            </a:r>
            <a:r>
              <a:rPr lang="ru-RU" dirty="0"/>
              <a:t> </a:t>
            </a:r>
            <a:r>
              <a:rPr lang="ru-RU" dirty="0" err="1" smtClean="0"/>
              <a:t>інвойсів</a:t>
            </a:r>
            <a:r>
              <a:rPr lang="ru-RU" dirty="0" smtClean="0"/>
              <a:t>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uk-UA" altLang="ru-RU" dirty="0" smtClean="0">
                <a:solidFill>
                  <a:schemeClr val="tx1"/>
                </a:solidFill>
                <a:latin typeface="Arial" panose="020B0604020202020204" pitchFamily="34" charset="0"/>
              </a:rPr>
              <a:t>Системне </a:t>
            </a:r>
            <a:r>
              <a:rPr lang="uk-UA" altLang="ru-RU" dirty="0">
                <a:solidFill>
                  <a:schemeClr val="tx1"/>
                </a:solidFill>
                <a:latin typeface="Arial" panose="020B0604020202020204" pitchFamily="34" charset="0"/>
              </a:rPr>
              <a:t>тестування, на базі випадків використання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972" y="1771892"/>
            <a:ext cx="4216294" cy="118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268925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Апробація результатів</a:t>
            </a:r>
            <a:endParaRPr sz="3200" dirty="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10B47-7B7A-16D3-B2F7-7BCD981C8F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442063" y="726098"/>
            <a:ext cx="2605938" cy="3552328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5"/>
          <a:stretch>
            <a:fillRect/>
          </a:stretch>
        </p:blipFill>
        <p:spPr>
          <a:xfrm>
            <a:off x="3412351" y="726098"/>
            <a:ext cx="2458361" cy="3633402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6"/>
          <a:stretch>
            <a:fillRect/>
          </a:stretch>
        </p:blipFill>
        <p:spPr>
          <a:xfrm>
            <a:off x="6235062" y="726098"/>
            <a:ext cx="2554463" cy="363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3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ru-RU" sz="1400" dirty="0"/>
              <a:t>У </a:t>
            </a:r>
            <a:r>
              <a:rPr lang="ru-RU" sz="1400" dirty="0" err="1"/>
              <a:t>результаті</a:t>
            </a:r>
            <a:r>
              <a:rPr lang="ru-RU" sz="1400" dirty="0"/>
              <a:t> </a:t>
            </a:r>
            <a:r>
              <a:rPr lang="ru-RU" sz="1400" dirty="0" err="1"/>
              <a:t>виконання</a:t>
            </a:r>
            <a:r>
              <a:rPr lang="ru-RU" sz="1400" dirty="0"/>
              <a:t> </a:t>
            </a:r>
            <a:r>
              <a:rPr lang="ru-RU" sz="1400" dirty="0" err="1"/>
              <a:t>кваліфікаційної</a:t>
            </a:r>
            <a:r>
              <a:rPr lang="ru-RU" sz="1400" dirty="0"/>
              <a:t> </a:t>
            </a:r>
            <a:r>
              <a:rPr lang="ru-RU" sz="1400" dirty="0" err="1"/>
              <a:t>роботи</a:t>
            </a:r>
            <a:r>
              <a:rPr lang="ru-RU" sz="1400" dirty="0"/>
              <a:t> </a:t>
            </a:r>
            <a:r>
              <a:rPr lang="ru-RU" sz="1400" dirty="0" err="1"/>
              <a:t>було</a:t>
            </a:r>
            <a:r>
              <a:rPr lang="ru-RU" sz="1400" dirty="0"/>
              <a:t> </a:t>
            </a:r>
            <a:r>
              <a:rPr lang="ru-RU" sz="1400" dirty="0" err="1"/>
              <a:t>розроблено</a:t>
            </a:r>
            <a:r>
              <a:rPr lang="ru-RU" sz="1400" dirty="0"/>
              <a:t> веб-платформу</a:t>
            </a:r>
            <a:r>
              <a:rPr lang="en-US" sz="1400" dirty="0"/>
              <a:t>, </a:t>
            </a:r>
            <a:r>
              <a:rPr lang="ru-RU" sz="1400" dirty="0"/>
              <a:t>яка </a:t>
            </a:r>
            <a:r>
              <a:rPr lang="ru-RU" sz="1400" dirty="0" err="1"/>
              <a:t>забезпечує</a:t>
            </a:r>
            <a:r>
              <a:rPr lang="ru-RU" sz="1400" dirty="0"/>
              <a:t> </a:t>
            </a:r>
            <a:r>
              <a:rPr lang="ru-RU" sz="1400" dirty="0" err="1"/>
              <a:t>зручну</a:t>
            </a:r>
            <a:r>
              <a:rPr lang="ru-RU" sz="1400" dirty="0"/>
              <a:t> </a:t>
            </a:r>
            <a:r>
              <a:rPr lang="ru-RU" sz="1400" dirty="0" err="1"/>
              <a:t>взаємодію</a:t>
            </a:r>
            <a:r>
              <a:rPr lang="ru-RU" sz="1400" dirty="0"/>
              <a:t> </a:t>
            </a:r>
            <a:r>
              <a:rPr lang="ru-RU" sz="1400" dirty="0" err="1"/>
              <a:t>між</a:t>
            </a:r>
            <a:r>
              <a:rPr lang="ru-RU" sz="1400" dirty="0"/>
              <a:t> менторами та </a:t>
            </a:r>
            <a:r>
              <a:rPr lang="ru-RU" sz="1400" dirty="0" err="1"/>
              <a:t>учнями</a:t>
            </a:r>
            <a:r>
              <a:rPr lang="ru-RU" sz="1400" dirty="0"/>
              <a:t>.</a:t>
            </a:r>
          </a:p>
          <a:p>
            <a:pPr marL="114300" indent="0">
              <a:buNone/>
            </a:pPr>
            <a:r>
              <a:rPr lang="ru-RU" sz="1400" dirty="0"/>
              <a:t>Проведено </a:t>
            </a:r>
            <a:r>
              <a:rPr lang="ru-RU" sz="1400" dirty="0" err="1"/>
              <a:t>повний</a:t>
            </a:r>
            <a:r>
              <a:rPr lang="ru-RU" sz="1400" dirty="0"/>
              <a:t> цикл </a:t>
            </a:r>
            <a:r>
              <a:rPr lang="ru-RU" sz="1400" dirty="0" err="1"/>
              <a:t>проєктування</a:t>
            </a:r>
            <a:r>
              <a:rPr lang="ru-RU" sz="1400" dirty="0"/>
              <a:t>: </a:t>
            </a:r>
            <a:r>
              <a:rPr lang="ru-RU" sz="1400" dirty="0" err="1"/>
              <a:t>від</a:t>
            </a:r>
            <a:r>
              <a:rPr lang="ru-RU" sz="1400" dirty="0"/>
              <a:t> </a:t>
            </a:r>
            <a:r>
              <a:rPr lang="ru-RU" sz="1400" dirty="0" err="1"/>
              <a:t>аналізу</a:t>
            </a:r>
            <a:r>
              <a:rPr lang="ru-RU" sz="1400" dirty="0"/>
              <a:t> </a:t>
            </a:r>
            <a:r>
              <a:rPr lang="ru-RU" sz="1400" dirty="0" err="1"/>
              <a:t>аналогів</a:t>
            </a:r>
            <a:r>
              <a:rPr lang="ru-RU" sz="1400" dirty="0"/>
              <a:t> та постановки </a:t>
            </a:r>
            <a:r>
              <a:rPr lang="ru-RU" sz="1400" dirty="0" err="1"/>
              <a:t>вимог</a:t>
            </a:r>
            <a:r>
              <a:rPr lang="ru-RU" sz="1400" dirty="0"/>
              <a:t> — до </a:t>
            </a:r>
            <a:r>
              <a:rPr lang="ru-RU" sz="1400" dirty="0" err="1"/>
              <a:t>реалізації</a:t>
            </a:r>
            <a:r>
              <a:rPr lang="ru-RU" sz="1400" dirty="0"/>
              <a:t> </a:t>
            </a:r>
            <a:r>
              <a:rPr lang="ru-RU" sz="1400" dirty="0" err="1"/>
              <a:t>серверної</a:t>
            </a:r>
            <a:r>
              <a:rPr lang="ru-RU" sz="1400" dirty="0"/>
              <a:t> та </a:t>
            </a:r>
            <a:r>
              <a:rPr lang="ru-RU" sz="1400" dirty="0" err="1"/>
              <a:t>клієнтської</a:t>
            </a:r>
            <a:r>
              <a:rPr lang="ru-RU" sz="1400" dirty="0"/>
              <a:t> </a:t>
            </a:r>
            <a:r>
              <a:rPr lang="ru-RU" sz="1400" dirty="0" err="1"/>
              <a:t>частин</a:t>
            </a:r>
            <a:r>
              <a:rPr lang="ru-RU" sz="1400" dirty="0"/>
              <a:t> з </a:t>
            </a:r>
            <a:r>
              <a:rPr lang="ru-RU" sz="1400" dirty="0" err="1"/>
              <a:t>урахуванням</a:t>
            </a:r>
            <a:r>
              <a:rPr lang="ru-RU" sz="1400" dirty="0"/>
              <a:t> </a:t>
            </a:r>
            <a:r>
              <a:rPr lang="ru-RU" sz="1400" dirty="0" err="1"/>
              <a:t>сучасних</a:t>
            </a:r>
            <a:r>
              <a:rPr lang="ru-RU" sz="1400" dirty="0"/>
              <a:t> </a:t>
            </a:r>
            <a:r>
              <a:rPr lang="ru-RU" sz="1400" dirty="0" err="1"/>
              <a:t>технологій</a:t>
            </a:r>
            <a:r>
              <a:rPr lang="ru-RU" sz="1400" dirty="0"/>
              <a:t>.</a:t>
            </a:r>
          </a:p>
          <a:p>
            <a:pPr marL="114300" indent="0">
              <a:buNone/>
            </a:pPr>
            <a:r>
              <a:rPr lang="ru-RU" sz="1400" dirty="0" err="1"/>
              <a:t>Реалізовано</a:t>
            </a:r>
            <a:r>
              <a:rPr lang="ru-RU" sz="1400" dirty="0"/>
              <a:t> </a:t>
            </a:r>
            <a:r>
              <a:rPr lang="ru-RU" sz="1400" dirty="0" err="1"/>
              <a:t>функціонал</a:t>
            </a:r>
            <a:r>
              <a:rPr lang="ru-RU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err="1"/>
              <a:t>реєстрація</a:t>
            </a:r>
            <a:r>
              <a:rPr lang="ru-RU" dirty="0"/>
              <a:t> та </a:t>
            </a:r>
            <a:r>
              <a:rPr lang="ru-RU" dirty="0" err="1"/>
              <a:t>авторизація</a:t>
            </a:r>
            <a:r>
              <a:rPr lang="ru-RU" dirty="0"/>
              <a:t> з </a:t>
            </a:r>
            <a:r>
              <a:rPr lang="en-US" dirty="0"/>
              <a:t>Google </a:t>
            </a:r>
            <a:r>
              <a:rPr lang="ru-RU" dirty="0" err="1"/>
              <a:t>або</a:t>
            </a:r>
            <a:r>
              <a:rPr lang="ru-RU" dirty="0"/>
              <a:t> через </a:t>
            </a:r>
            <a:r>
              <a:rPr lang="en-US" dirty="0"/>
              <a:t>email;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профілів</a:t>
            </a:r>
            <a:r>
              <a:rPr lang="ru-RU" dirty="0"/>
              <a:t> </a:t>
            </a:r>
            <a:r>
              <a:rPr lang="ru-RU" dirty="0" err="1"/>
              <a:t>учнів</a:t>
            </a:r>
            <a:r>
              <a:rPr lang="ru-RU" dirty="0"/>
              <a:t> і </a:t>
            </a:r>
            <a:r>
              <a:rPr lang="ru-RU" dirty="0" err="1"/>
              <a:t>менторів</a:t>
            </a:r>
            <a:r>
              <a:rPr lang="ru-RU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err="1"/>
              <a:t>публікація</a:t>
            </a:r>
            <a:r>
              <a:rPr lang="ru-RU" dirty="0"/>
              <a:t> </a:t>
            </a:r>
            <a:r>
              <a:rPr lang="ru-RU" dirty="0" err="1"/>
              <a:t>постів</a:t>
            </a:r>
            <a:r>
              <a:rPr lang="ru-RU" dirty="0"/>
              <a:t> з </a:t>
            </a:r>
            <a:r>
              <a:rPr lang="ru-RU" dirty="0" err="1"/>
              <a:t>фільтрацією</a:t>
            </a:r>
            <a:r>
              <a:rPr lang="ru-RU" dirty="0"/>
              <a:t> за </a:t>
            </a:r>
            <a:r>
              <a:rPr lang="ru-RU" dirty="0" err="1"/>
              <a:t>категоріями</a:t>
            </a:r>
            <a:r>
              <a:rPr lang="ru-RU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err="1"/>
              <a:t>внутрішній</a:t>
            </a:r>
            <a:r>
              <a:rPr lang="ru-RU" dirty="0"/>
              <a:t> чат та </a:t>
            </a:r>
            <a:r>
              <a:rPr lang="ru-RU" dirty="0" err="1"/>
              <a:t>виставлення</a:t>
            </a:r>
            <a:r>
              <a:rPr lang="ru-RU" dirty="0"/>
              <a:t> </a:t>
            </a:r>
            <a:r>
              <a:rPr lang="ru-RU" dirty="0" err="1"/>
              <a:t>інвойсів</a:t>
            </a:r>
            <a:r>
              <a:rPr lang="ru-RU" dirty="0" smtClean="0"/>
              <a:t>.</a:t>
            </a:r>
            <a:endParaRPr lang="ru-RU" dirty="0"/>
          </a:p>
          <a:p>
            <a:pPr marL="114300" indent="0">
              <a:buNone/>
            </a:pPr>
            <a:r>
              <a:rPr lang="ru-RU" sz="1400" dirty="0"/>
              <a:t>Проведено </a:t>
            </a:r>
            <a:r>
              <a:rPr lang="ru-RU" sz="1400" dirty="0" err="1"/>
              <a:t>тестування</a:t>
            </a:r>
            <a:r>
              <a:rPr lang="ru-RU" sz="1400" dirty="0"/>
              <a:t>, яке </a:t>
            </a:r>
            <a:r>
              <a:rPr lang="ru-RU" sz="1400" dirty="0" err="1"/>
              <a:t>підтвердило</a:t>
            </a:r>
            <a:r>
              <a:rPr lang="ru-RU" sz="1400" dirty="0"/>
              <a:t> </a:t>
            </a:r>
            <a:r>
              <a:rPr lang="ru-RU" sz="1400" dirty="0" err="1"/>
              <a:t>коректність</a:t>
            </a:r>
            <a:r>
              <a:rPr lang="ru-RU" sz="1400" dirty="0"/>
              <a:t> </a:t>
            </a:r>
            <a:r>
              <a:rPr lang="ru-RU" sz="1400" dirty="0" err="1"/>
              <a:t>роботи</a:t>
            </a:r>
            <a:r>
              <a:rPr lang="ru-RU" sz="1400" dirty="0"/>
              <a:t> основного </a:t>
            </a:r>
            <a:r>
              <a:rPr lang="ru-RU" sz="1400" dirty="0" err="1"/>
              <a:t>функціоналу</a:t>
            </a:r>
            <a:r>
              <a:rPr lang="ru-RU" sz="1400" dirty="0"/>
              <a:t>.</a:t>
            </a:r>
          </a:p>
          <a:p>
            <a:pPr marL="114300" indent="0">
              <a:buNone/>
            </a:pPr>
            <a:r>
              <a:rPr lang="ru-RU" sz="1400" dirty="0" err="1"/>
              <a:t>Проєкт</a:t>
            </a:r>
            <a:r>
              <a:rPr lang="ru-RU" sz="1400" dirty="0"/>
              <a:t> </a:t>
            </a:r>
            <a:r>
              <a:rPr lang="ru-RU" sz="1400" dirty="0" err="1"/>
              <a:t>має</a:t>
            </a:r>
            <a:r>
              <a:rPr lang="ru-RU" sz="1400" dirty="0"/>
              <a:t> </a:t>
            </a:r>
            <a:r>
              <a:rPr lang="ru-RU" sz="1400" dirty="0" err="1"/>
              <a:t>потенціал</a:t>
            </a:r>
            <a:r>
              <a:rPr lang="ru-RU" sz="1400" dirty="0"/>
              <a:t> до </a:t>
            </a:r>
            <a:r>
              <a:rPr lang="ru-RU" sz="1400" dirty="0" err="1"/>
              <a:t>масштабування</a:t>
            </a:r>
            <a:r>
              <a:rPr lang="ru-RU" sz="1400" dirty="0"/>
              <a:t> та </a:t>
            </a:r>
            <a:r>
              <a:rPr lang="ru-RU" sz="1400" dirty="0" err="1"/>
              <a:t>розширення</a:t>
            </a:r>
            <a:r>
              <a:rPr lang="ru-RU" sz="1400" dirty="0"/>
              <a:t> </a:t>
            </a:r>
            <a:r>
              <a:rPr lang="ru-RU" sz="1400" dirty="0" err="1"/>
              <a:t>функціоналу</a:t>
            </a:r>
            <a:r>
              <a:rPr lang="ru-RU" sz="1400" dirty="0"/>
              <a:t> (</a:t>
            </a:r>
            <a:r>
              <a:rPr lang="ru-RU" sz="1400" dirty="0" err="1"/>
              <a:t>преміум-функції</a:t>
            </a:r>
            <a:r>
              <a:rPr lang="ru-RU" sz="1400" dirty="0"/>
              <a:t>, </a:t>
            </a:r>
            <a:r>
              <a:rPr lang="ru-RU" sz="1400" dirty="0" err="1"/>
              <a:t>рекомендації</a:t>
            </a:r>
            <a:r>
              <a:rPr lang="ru-RU" sz="1400" dirty="0"/>
              <a:t>, </a:t>
            </a:r>
            <a:r>
              <a:rPr lang="ru-RU" sz="1400" dirty="0" err="1"/>
              <a:t>календар</a:t>
            </a:r>
            <a:r>
              <a:rPr lang="ru-RU" sz="1400" dirty="0"/>
              <a:t> </a:t>
            </a:r>
            <a:r>
              <a:rPr lang="ru-RU" sz="1400" dirty="0" err="1"/>
              <a:t>сесій</a:t>
            </a:r>
            <a:r>
              <a:rPr lang="ru-RU" sz="1400" dirty="0"/>
              <a:t> </a:t>
            </a:r>
            <a:r>
              <a:rPr lang="ru-RU" sz="1400" dirty="0" err="1"/>
              <a:t>тощо</a:t>
            </a:r>
            <a:r>
              <a:rPr lang="ru-RU" sz="1400" dirty="0"/>
              <a:t>).</a:t>
            </a: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18</a:t>
            </a:fld>
            <a:endParaRPr lang="uk-UA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Мета роботи</a:t>
            </a:r>
            <a:endParaRPr sz="3200" dirty="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  <p:sp>
        <p:nvSpPr>
          <p:cNvPr id="7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041824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зручної</a:t>
            </a:r>
            <a:r>
              <a:rPr lang="ru-RU" dirty="0"/>
              <a:t>, </a:t>
            </a:r>
            <a:r>
              <a:rPr lang="ru-RU" dirty="0" err="1"/>
              <a:t>безпечної</a:t>
            </a:r>
            <a:r>
              <a:rPr lang="ru-RU" dirty="0"/>
              <a:t> та </a:t>
            </a:r>
            <a:r>
              <a:rPr lang="ru-RU" dirty="0" err="1"/>
              <a:t>масштабованої</a:t>
            </a:r>
            <a:r>
              <a:rPr lang="ru-RU" dirty="0"/>
              <a:t> веб-</a:t>
            </a:r>
            <a:r>
              <a:rPr lang="ru-RU" dirty="0" err="1"/>
              <a:t>платформи</a:t>
            </a:r>
            <a:r>
              <a:rPr lang="ru-RU" dirty="0"/>
              <a:t>, яка </a:t>
            </a:r>
            <a:r>
              <a:rPr lang="ru-RU" dirty="0" err="1"/>
              <a:t>надає</a:t>
            </a:r>
            <a:r>
              <a:rPr lang="ru-RU" dirty="0"/>
              <a:t> </a:t>
            </a:r>
            <a:r>
              <a:rPr lang="ru-RU" dirty="0" err="1"/>
              <a:t>змогу</a:t>
            </a:r>
            <a:r>
              <a:rPr lang="ru-RU" dirty="0"/>
              <a:t> </a:t>
            </a:r>
            <a:r>
              <a:rPr lang="ru-RU" dirty="0" err="1"/>
              <a:t>користувачам</a:t>
            </a:r>
            <a:r>
              <a:rPr lang="ru-RU" dirty="0"/>
              <a:t> як </a:t>
            </a:r>
            <a:r>
              <a:rPr lang="ru-RU" dirty="0" err="1"/>
              <a:t>продавати</a:t>
            </a:r>
            <a:r>
              <a:rPr lang="ru-RU" dirty="0"/>
              <a:t> </a:t>
            </a:r>
            <a:r>
              <a:rPr lang="ru-RU" dirty="0" err="1"/>
              <a:t>свої</a:t>
            </a:r>
            <a:r>
              <a:rPr lang="ru-RU" dirty="0"/>
              <a:t> </a:t>
            </a:r>
            <a:r>
              <a:rPr lang="ru-RU" dirty="0" err="1"/>
              <a:t>знання</a:t>
            </a:r>
            <a:r>
              <a:rPr lang="ru-RU" dirty="0"/>
              <a:t> та </a:t>
            </a:r>
            <a:r>
              <a:rPr lang="ru-RU" dirty="0" err="1"/>
              <a:t>навички</a:t>
            </a:r>
            <a:r>
              <a:rPr lang="ru-RU" dirty="0"/>
              <a:t>, так і </a:t>
            </a:r>
            <a:r>
              <a:rPr lang="ru-RU" dirty="0" err="1"/>
              <a:t>отримувати</a:t>
            </a:r>
            <a:r>
              <a:rPr lang="ru-RU" dirty="0"/>
              <a:t> </a:t>
            </a:r>
            <a:r>
              <a:rPr lang="ru-RU" dirty="0" err="1"/>
              <a:t>нові</a:t>
            </a:r>
            <a:r>
              <a:rPr lang="ru-RU" dirty="0"/>
              <a:t>. Один </a:t>
            </a:r>
            <a:r>
              <a:rPr lang="ru-RU" dirty="0" err="1"/>
              <a:t>користувач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бути </a:t>
            </a:r>
            <a:r>
              <a:rPr lang="ru-RU" dirty="0" err="1"/>
              <a:t>одночасно</a:t>
            </a:r>
            <a:r>
              <a:rPr lang="ru-RU" dirty="0"/>
              <a:t> як ментором, так і </a:t>
            </a:r>
            <a:r>
              <a:rPr lang="ru-RU" dirty="0" err="1"/>
              <a:t>учнем</a:t>
            </a:r>
            <a:r>
              <a:rPr lang="ru-RU" dirty="0"/>
              <a:t>. </a:t>
            </a:r>
            <a:r>
              <a:rPr lang="ru-RU" dirty="0" err="1"/>
              <a:t>Проєкт</a:t>
            </a:r>
            <a:r>
              <a:rPr lang="ru-RU" dirty="0"/>
              <a:t> </a:t>
            </a:r>
            <a:r>
              <a:rPr lang="ru-RU" dirty="0" err="1"/>
              <a:t>орієнтований</a:t>
            </a:r>
            <a:r>
              <a:rPr lang="ru-RU" dirty="0"/>
              <a:t> на </a:t>
            </a:r>
            <a:r>
              <a:rPr lang="ru-RU" dirty="0" err="1"/>
              <a:t>підвищення</a:t>
            </a:r>
            <a:r>
              <a:rPr lang="ru-RU" dirty="0"/>
              <a:t> </a:t>
            </a:r>
            <a:r>
              <a:rPr lang="ru-RU" dirty="0" err="1"/>
              <a:t>доступності</a:t>
            </a:r>
            <a:r>
              <a:rPr lang="ru-RU" dirty="0"/>
              <a:t> </a:t>
            </a:r>
            <a:r>
              <a:rPr lang="ru-RU" dirty="0" err="1"/>
              <a:t>якісних</a:t>
            </a:r>
            <a:r>
              <a:rPr lang="ru-RU" dirty="0"/>
              <a:t> </a:t>
            </a:r>
            <a:r>
              <a:rPr lang="ru-RU" dirty="0" err="1"/>
              <a:t>освітніх</a:t>
            </a:r>
            <a:r>
              <a:rPr lang="ru-RU" dirty="0"/>
              <a:t> та </a:t>
            </a:r>
            <a:r>
              <a:rPr lang="ru-RU" dirty="0" err="1"/>
              <a:t>консультаційних</a:t>
            </a:r>
            <a:r>
              <a:rPr lang="ru-RU" dirty="0"/>
              <a:t> </a:t>
            </a:r>
            <a:r>
              <a:rPr lang="ru-RU" dirty="0" err="1"/>
              <a:t>послуг</a:t>
            </a:r>
            <a:r>
              <a:rPr lang="ru-RU" dirty="0"/>
              <a:t>.</a:t>
            </a:r>
          </a:p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dirty="0"/>
              <a:t>Попит на </a:t>
            </a:r>
            <a:r>
              <a:rPr lang="ru-RU" dirty="0" err="1"/>
              <a:t>індивідуальне</a:t>
            </a:r>
            <a:r>
              <a:rPr lang="ru-RU" dirty="0"/>
              <a:t> </a:t>
            </a:r>
            <a:r>
              <a:rPr lang="ru-RU" dirty="0" err="1"/>
              <a:t>менторство</a:t>
            </a:r>
            <a:r>
              <a:rPr lang="ru-RU" dirty="0"/>
              <a:t> </a:t>
            </a:r>
            <a:r>
              <a:rPr lang="ru-RU" dirty="0" err="1"/>
              <a:t>стрімко</a:t>
            </a:r>
            <a:r>
              <a:rPr lang="ru-RU" dirty="0"/>
              <a:t> </a:t>
            </a:r>
            <a:r>
              <a:rPr lang="ru-RU" dirty="0" err="1"/>
              <a:t>зростає</a:t>
            </a:r>
            <a:r>
              <a:rPr lang="ru-RU" dirty="0"/>
              <a:t> — люди </a:t>
            </a:r>
            <a:r>
              <a:rPr lang="ru-RU" dirty="0" err="1"/>
              <a:t>шукають</a:t>
            </a:r>
            <a:r>
              <a:rPr lang="ru-RU" dirty="0"/>
              <a:t> </a:t>
            </a:r>
            <a:r>
              <a:rPr lang="ru-RU" dirty="0" err="1"/>
              <a:t>швидкі</a:t>
            </a:r>
            <a:r>
              <a:rPr lang="ru-RU" dirty="0"/>
              <a:t> й </a:t>
            </a:r>
            <a:r>
              <a:rPr lang="ru-RU" dirty="0" err="1"/>
              <a:t>практичні</a:t>
            </a:r>
            <a:r>
              <a:rPr lang="ru-RU" dirty="0"/>
              <a:t> </a:t>
            </a:r>
            <a:r>
              <a:rPr lang="ru-RU" dirty="0" err="1"/>
              <a:t>способи</a:t>
            </a:r>
            <a:r>
              <a:rPr lang="ru-RU" dirty="0"/>
              <a:t> </a:t>
            </a:r>
            <a:r>
              <a:rPr lang="ru-RU" dirty="0" err="1"/>
              <a:t>отримання</a:t>
            </a:r>
            <a:r>
              <a:rPr lang="ru-RU" dirty="0"/>
              <a:t> </a:t>
            </a:r>
            <a:r>
              <a:rPr lang="ru-RU" dirty="0" err="1"/>
              <a:t>знань</a:t>
            </a:r>
            <a:r>
              <a:rPr lang="ru-RU" dirty="0"/>
              <a:t>, </a:t>
            </a:r>
            <a:r>
              <a:rPr lang="ru-RU" dirty="0" err="1"/>
              <a:t>персональної</a:t>
            </a:r>
            <a:r>
              <a:rPr lang="ru-RU" dirty="0"/>
              <a:t> </a:t>
            </a:r>
            <a:r>
              <a:rPr lang="ru-RU" dirty="0" err="1"/>
              <a:t>підтримки</a:t>
            </a:r>
            <a:r>
              <a:rPr lang="ru-RU" dirty="0"/>
              <a:t> та </a:t>
            </a:r>
            <a:r>
              <a:rPr lang="ru-RU" dirty="0" err="1"/>
              <a:t>розвитку</a:t>
            </a:r>
            <a:r>
              <a:rPr lang="ru-RU" dirty="0"/>
              <a:t> </a:t>
            </a:r>
            <a:r>
              <a:rPr lang="ru-RU" dirty="0" err="1"/>
              <a:t>кар’єри</a:t>
            </a:r>
            <a:r>
              <a:rPr lang="ru-RU" dirty="0"/>
              <a:t>. У таких </a:t>
            </a:r>
            <a:r>
              <a:rPr lang="ru-RU" dirty="0" err="1"/>
              <a:t>умовах</a:t>
            </a:r>
            <a:r>
              <a:rPr lang="ru-RU" dirty="0"/>
              <a:t> </a:t>
            </a:r>
            <a:r>
              <a:rPr lang="ru-RU" dirty="0" err="1"/>
              <a:t>виникає</a:t>
            </a:r>
            <a:r>
              <a:rPr lang="ru-RU" dirty="0"/>
              <a:t> </a:t>
            </a:r>
            <a:r>
              <a:rPr lang="ru-RU" dirty="0" err="1"/>
              <a:t>необхідність</a:t>
            </a:r>
            <a:r>
              <a:rPr lang="ru-RU" dirty="0"/>
              <a:t> у </a:t>
            </a:r>
            <a:r>
              <a:rPr lang="ru-RU" dirty="0" err="1"/>
              <a:t>платформі</a:t>
            </a:r>
            <a:r>
              <a:rPr lang="ru-RU" dirty="0"/>
              <a:t>, яка б </a:t>
            </a:r>
            <a:r>
              <a:rPr lang="ru-RU" dirty="0" err="1"/>
              <a:t>забезпечувала</a:t>
            </a:r>
            <a:r>
              <a:rPr lang="ru-RU" dirty="0"/>
              <a:t> </a:t>
            </a:r>
            <a:r>
              <a:rPr lang="ru-RU" dirty="0" err="1"/>
              <a:t>повноцінну</a:t>
            </a:r>
            <a:r>
              <a:rPr lang="ru-RU" dirty="0"/>
              <a:t> </a:t>
            </a:r>
            <a:r>
              <a:rPr lang="ru-RU" dirty="0" err="1"/>
              <a:t>взаємодію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ментором та </a:t>
            </a:r>
            <a:r>
              <a:rPr lang="ru-RU" dirty="0" err="1"/>
              <a:t>учнем</a:t>
            </a:r>
            <a:r>
              <a:rPr lang="ru-RU" dirty="0"/>
              <a:t>: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реєстрації</a:t>
            </a:r>
            <a:r>
              <a:rPr lang="ru-RU" dirty="0"/>
              <a:t> до </a:t>
            </a:r>
            <a:r>
              <a:rPr lang="ru-RU" dirty="0" err="1"/>
              <a:t>проведення</a:t>
            </a:r>
            <a:r>
              <a:rPr lang="ru-RU" dirty="0"/>
              <a:t> </a:t>
            </a:r>
            <a:r>
              <a:rPr lang="ru-RU" dirty="0" err="1"/>
              <a:t>сесій</a:t>
            </a:r>
            <a:r>
              <a:rPr lang="ru-RU" dirty="0"/>
              <a:t> та </a:t>
            </a:r>
            <a:r>
              <a:rPr lang="ru-RU" dirty="0" err="1"/>
              <a:t>здійснення</a:t>
            </a:r>
            <a:r>
              <a:rPr lang="ru-RU" dirty="0"/>
              <a:t> оплати.</a:t>
            </a:r>
          </a:p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319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Аналіз існуючих рішень</a:t>
            </a:r>
            <a:endParaRPr sz="32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155390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114300" indent="0" algn="just">
              <a:lnSpc>
                <a:spcPct val="150000"/>
              </a:lnSpc>
              <a:buNone/>
            </a:pPr>
            <a:r>
              <a:rPr lang="ru-RU" dirty="0" err="1"/>
              <a:t>Сучасні</a:t>
            </a:r>
            <a:r>
              <a:rPr lang="ru-RU" dirty="0"/>
              <a:t> аналоги </a:t>
            </a:r>
            <a:r>
              <a:rPr lang="ru-RU" dirty="0" err="1"/>
              <a:t>частково</a:t>
            </a:r>
            <a:r>
              <a:rPr lang="ru-RU" dirty="0"/>
              <a:t> </a:t>
            </a:r>
            <a:r>
              <a:rPr lang="ru-RU" dirty="0" err="1"/>
              <a:t>покривають</a:t>
            </a:r>
            <a:r>
              <a:rPr lang="ru-RU" dirty="0"/>
              <a:t> потреби, </a:t>
            </a:r>
            <a:r>
              <a:rPr lang="ru-RU" dirty="0" err="1"/>
              <a:t>проте</a:t>
            </a:r>
            <a:r>
              <a:rPr lang="ru-RU" dirty="0"/>
              <a:t> </a:t>
            </a:r>
            <a:r>
              <a:rPr lang="ru-RU" dirty="0" err="1"/>
              <a:t>мають</a:t>
            </a:r>
            <a:r>
              <a:rPr lang="ru-RU" dirty="0"/>
              <a:t> </a:t>
            </a:r>
            <a:r>
              <a:rPr lang="ru-RU" dirty="0" err="1"/>
              <a:t>обмеження</a:t>
            </a:r>
            <a:r>
              <a:rPr lang="ru-RU" dirty="0" smtClean="0"/>
              <a:t>:</a:t>
            </a:r>
          </a:p>
          <a:p>
            <a:pPr marL="114300" indent="0" algn="just">
              <a:lnSpc>
                <a:spcPct val="150000"/>
              </a:lnSpc>
              <a:buNone/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en-US" b="1" dirty="0" err="1"/>
              <a:t>MentorCruise</a:t>
            </a:r>
            <a:endParaRPr lang="en-US" dirty="0"/>
          </a:p>
          <a:p>
            <a:pPr marL="596900" lvl="1" indent="0">
              <a:lnSpc>
                <a:spcPct val="150000"/>
              </a:lnSpc>
              <a:buNone/>
            </a:pPr>
            <a:r>
              <a:rPr lang="en-US" sz="1800" dirty="0"/>
              <a:t>+ </a:t>
            </a:r>
            <a:r>
              <a:rPr lang="ru-RU" sz="1800" dirty="0"/>
              <a:t>широкий </a:t>
            </a:r>
            <a:r>
              <a:rPr lang="ru-RU" sz="1800" dirty="0" err="1"/>
              <a:t>вибір</a:t>
            </a:r>
            <a:r>
              <a:rPr lang="ru-RU" sz="1800" dirty="0"/>
              <a:t> </a:t>
            </a:r>
            <a:r>
              <a:rPr lang="ru-RU" sz="1800" dirty="0" err="1"/>
              <a:t>менторів</a:t>
            </a:r>
            <a:r>
              <a:rPr lang="ru-RU" sz="1800" dirty="0"/>
              <a:t> з </a:t>
            </a:r>
            <a:r>
              <a:rPr lang="ru-RU" sz="1800" dirty="0" err="1"/>
              <a:t>технічних</a:t>
            </a:r>
            <a:r>
              <a:rPr lang="ru-RU" sz="1800" dirty="0"/>
              <a:t> сфер</a:t>
            </a:r>
            <a:br>
              <a:rPr lang="ru-RU" sz="1800" dirty="0"/>
            </a:br>
            <a:r>
              <a:rPr lang="ru-RU" sz="1800" dirty="0"/>
              <a:t>– </a:t>
            </a:r>
            <a:r>
              <a:rPr lang="ru-RU" sz="1800" dirty="0" err="1"/>
              <a:t>обмежена</a:t>
            </a:r>
            <a:r>
              <a:rPr lang="ru-RU" sz="1800" dirty="0"/>
              <a:t> </a:t>
            </a:r>
            <a:r>
              <a:rPr lang="ru-RU" sz="1800" dirty="0" err="1"/>
              <a:t>функціональність</a:t>
            </a:r>
            <a:r>
              <a:rPr lang="ru-RU" sz="1800" dirty="0"/>
              <a:t> для </a:t>
            </a:r>
            <a:r>
              <a:rPr lang="ru-RU" sz="1800" dirty="0" err="1"/>
              <a:t>учнів</a:t>
            </a:r>
            <a:r>
              <a:rPr lang="ru-RU" sz="1800" dirty="0"/>
              <a:t> (</a:t>
            </a:r>
            <a:r>
              <a:rPr lang="ru-RU" sz="1800" dirty="0" err="1"/>
              <a:t>відсутність</a:t>
            </a:r>
            <a:r>
              <a:rPr lang="ru-RU" sz="1800" dirty="0"/>
              <a:t> </a:t>
            </a:r>
            <a:r>
              <a:rPr lang="ru-RU" sz="1800" dirty="0" err="1"/>
              <a:t>внутрішнього</a:t>
            </a:r>
            <a:r>
              <a:rPr lang="ru-RU" sz="1800" dirty="0"/>
              <a:t> чату, </a:t>
            </a:r>
            <a:r>
              <a:rPr lang="ru-RU" sz="1800" dirty="0" err="1"/>
              <a:t>обмежені</a:t>
            </a:r>
            <a:r>
              <a:rPr lang="ru-RU" sz="1800" dirty="0"/>
              <a:t> </a:t>
            </a:r>
            <a:r>
              <a:rPr lang="ru-RU" sz="1800" dirty="0" err="1"/>
              <a:t>типи</a:t>
            </a:r>
            <a:r>
              <a:rPr lang="ru-RU" sz="1800" dirty="0"/>
              <a:t> </a:t>
            </a:r>
            <a:r>
              <a:rPr lang="ru-RU" sz="1800" dirty="0" err="1"/>
              <a:t>сесій</a:t>
            </a:r>
            <a:r>
              <a:rPr lang="ru-RU" sz="1800" dirty="0"/>
              <a:t>)</a:t>
            </a:r>
          </a:p>
          <a:p>
            <a:pPr>
              <a:lnSpc>
                <a:spcPct val="150000"/>
              </a:lnSpc>
            </a:pPr>
            <a:r>
              <a:rPr lang="en-US" b="1" dirty="0" err="1"/>
              <a:t>Superpeer</a:t>
            </a:r>
            <a:endParaRPr lang="en-US" dirty="0"/>
          </a:p>
          <a:p>
            <a:pPr marL="596900" lvl="1" indent="0">
              <a:lnSpc>
                <a:spcPct val="150000"/>
              </a:lnSpc>
              <a:buNone/>
            </a:pPr>
            <a:r>
              <a:rPr lang="en-US" sz="1800" dirty="0"/>
              <a:t>+ </a:t>
            </a:r>
            <a:r>
              <a:rPr lang="ru-RU" sz="1800" dirty="0" err="1"/>
              <a:t>інтеграція</a:t>
            </a:r>
            <a:r>
              <a:rPr lang="ru-RU" sz="1800" dirty="0"/>
              <a:t> з </a:t>
            </a:r>
            <a:r>
              <a:rPr lang="ru-RU" sz="1800" dirty="0" err="1"/>
              <a:t>відеозв'язком</a:t>
            </a:r>
            <a:r>
              <a:rPr lang="ru-RU" sz="1800" dirty="0"/>
              <a:t> та календарем</a:t>
            </a:r>
            <a:br>
              <a:rPr lang="ru-RU" sz="1800" dirty="0"/>
            </a:br>
            <a:r>
              <a:rPr lang="ru-RU" sz="1800" dirty="0"/>
              <a:t>– </a:t>
            </a:r>
            <a:r>
              <a:rPr lang="ru-RU" sz="1800" dirty="0" err="1"/>
              <a:t>орієнтація</a:t>
            </a:r>
            <a:r>
              <a:rPr lang="ru-RU" sz="1800" dirty="0"/>
              <a:t> </a:t>
            </a:r>
            <a:r>
              <a:rPr lang="ru-RU" sz="1800" dirty="0" err="1"/>
              <a:t>більше</a:t>
            </a:r>
            <a:r>
              <a:rPr lang="ru-RU" sz="1800" dirty="0"/>
              <a:t> на </a:t>
            </a:r>
            <a:r>
              <a:rPr lang="ru-RU" sz="1800" dirty="0" err="1"/>
              <a:t>одноразові</a:t>
            </a:r>
            <a:r>
              <a:rPr lang="ru-RU" sz="1800" dirty="0"/>
              <a:t> </a:t>
            </a:r>
            <a:r>
              <a:rPr lang="ru-RU" sz="1800" dirty="0" err="1"/>
              <a:t>консультації</a:t>
            </a:r>
            <a:r>
              <a:rPr lang="ru-RU" sz="1800" dirty="0"/>
              <a:t>, </a:t>
            </a:r>
            <a:r>
              <a:rPr lang="ru-RU" sz="1800" dirty="0" err="1"/>
              <a:t>ніж</a:t>
            </a:r>
            <a:r>
              <a:rPr lang="ru-RU" sz="1800" dirty="0"/>
              <a:t> на </a:t>
            </a:r>
            <a:r>
              <a:rPr lang="ru-RU" sz="1800" dirty="0" err="1"/>
              <a:t>тривале</a:t>
            </a:r>
            <a:r>
              <a:rPr lang="ru-RU" sz="1800" dirty="0"/>
              <a:t> </a:t>
            </a:r>
            <a:r>
              <a:rPr lang="ru-RU" sz="1800" dirty="0" err="1"/>
              <a:t>менторство</a:t>
            </a:r>
            <a:endParaRPr lang="ru-RU" sz="1800" dirty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ru-RU" altLang="ru-RU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319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Користувацькі інтерфейси аналогів</a:t>
            </a:r>
            <a:endParaRPr sz="3200"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pic>
        <p:nvPicPr>
          <p:cNvPr id="7" name="Image1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974676" y="1210028"/>
            <a:ext cx="3299790" cy="2465302"/>
          </a:xfrm>
          <a:prstGeom prst="rect">
            <a:avLst/>
          </a:prstGeom>
        </p:spPr>
      </p:pic>
      <p:pic>
        <p:nvPicPr>
          <p:cNvPr id="8" name="Image2"/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4868178" y="1210028"/>
            <a:ext cx="3599961" cy="24653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6370" y="3752193"/>
            <a:ext cx="1929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MentorCruise</a:t>
            </a:r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3308" y="3752193"/>
            <a:ext cx="1929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Superpeer</a:t>
            </a:r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5764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</a:t>
            </a:r>
            <a:r>
              <a:rPr lang="uk" sz="3200" dirty="0" smtClean="0"/>
              <a:t>задачі та опис системи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uk-UA" altLang="ru-RU" dirty="0">
                <a:solidFill>
                  <a:schemeClr val="tx1"/>
                </a:solidFill>
                <a:latin typeface="Arial" panose="020B0604020202020204" pitchFamily="34" charset="0"/>
              </a:rPr>
              <a:t>виконати проектування архітектури веб-додатку;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uk-UA" altLang="ru-RU" dirty="0">
                <a:solidFill>
                  <a:schemeClr val="tx1"/>
                </a:solidFill>
                <a:latin typeface="Arial" panose="020B0604020202020204" pitchFamily="34" charset="0"/>
              </a:rPr>
              <a:t>здійснити вибір засобів реалізації завдання;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uk-UA" altLang="ru-RU" dirty="0">
                <a:solidFill>
                  <a:schemeClr val="tx1"/>
                </a:solidFill>
                <a:latin typeface="Arial" panose="020B0604020202020204" pitchFamily="34" charset="0"/>
              </a:rPr>
              <a:t>організувати структуру бази даних;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uk-UA" altLang="ru-RU" dirty="0">
                <a:solidFill>
                  <a:schemeClr val="tx1"/>
                </a:solidFill>
                <a:latin typeface="Arial" panose="020B0604020202020204" pitchFamily="34" charset="0"/>
              </a:rPr>
              <a:t>реалізувати серверну та клієнтську частини веб-додатку;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uk-UA" altLang="ru-RU" dirty="0">
                <a:solidFill>
                  <a:schemeClr val="tx1"/>
                </a:solidFill>
                <a:latin typeface="Arial" panose="020B0604020202020204" pitchFamily="34" charset="0"/>
              </a:rPr>
              <a:t>організувати пошук, сортування, фільтрацію даних;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uk-UA" altLang="ru-RU" dirty="0">
                <a:solidFill>
                  <a:schemeClr val="tx1"/>
                </a:solidFill>
                <a:latin typeface="Arial" panose="020B0604020202020204" pitchFamily="34" charset="0"/>
              </a:rPr>
              <a:t>провести функціональне та нефункціональне тестування веб-додатку.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Вибір технологій розробки </a:t>
            </a:r>
            <a:endParaRPr sz="3200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49" y="1008885"/>
            <a:ext cx="1068686" cy="106868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55" y="2495364"/>
            <a:ext cx="1497736" cy="149773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526" y="1100784"/>
            <a:ext cx="1639074" cy="98289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766" y="2661935"/>
            <a:ext cx="1164593" cy="116459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003" y="2661935"/>
            <a:ext cx="1274425" cy="127442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838" y="2587263"/>
            <a:ext cx="1254249" cy="125424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068" y="1271246"/>
            <a:ext cx="1532602" cy="64369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673" y="1100784"/>
            <a:ext cx="1088275" cy="10686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</a:t>
            </a:r>
            <a:r>
              <a:rPr lang="uk" sz="3200" dirty="0" smtClean="0"/>
              <a:t>створенного програмного забезпечення</a:t>
            </a:r>
            <a:endParaRPr sz="32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180959"/>
            <a:ext cx="4991820" cy="3373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b="1" dirty="0" smtClean="0"/>
              <a:t>Presentation layer </a:t>
            </a:r>
            <a:r>
              <a:rPr lang="en-US" sz="1500" dirty="0" smtClean="0"/>
              <a:t>— </a:t>
            </a:r>
            <a:r>
              <a:rPr lang="ru-RU" sz="1500" dirty="0" err="1" smtClean="0"/>
              <a:t>обробляє</a:t>
            </a:r>
            <a:r>
              <a:rPr lang="ru-RU" sz="1500" dirty="0" smtClean="0"/>
              <a:t> </a:t>
            </a:r>
            <a:r>
              <a:rPr lang="ru-RU" sz="1500" dirty="0" err="1" smtClean="0"/>
              <a:t>запити</a:t>
            </a:r>
            <a:r>
              <a:rPr lang="ru-RU" sz="1500" dirty="0" smtClean="0"/>
              <a:t> </a:t>
            </a:r>
            <a:r>
              <a:rPr lang="ru-RU" sz="1500" dirty="0" err="1" smtClean="0"/>
              <a:t>користувачів</a:t>
            </a:r>
            <a:r>
              <a:rPr lang="ru-RU" sz="1500" dirty="0" smtClean="0"/>
              <a:t>, </a:t>
            </a:r>
            <a:r>
              <a:rPr lang="ru-RU" sz="1500" dirty="0" err="1" smtClean="0"/>
              <a:t>взаємодіє</a:t>
            </a:r>
            <a:r>
              <a:rPr lang="ru-RU" sz="1500" dirty="0" smtClean="0"/>
              <a:t> з </a:t>
            </a:r>
            <a:r>
              <a:rPr lang="ru-RU" sz="1500" dirty="0" err="1" smtClean="0"/>
              <a:t>фронтендом</a:t>
            </a:r>
            <a:r>
              <a:rPr lang="ru-RU" sz="1500" dirty="0" smtClean="0"/>
              <a:t> та контролерами.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500" dirty="0" smtClean="0"/>
              <a:t> </a:t>
            </a:r>
            <a:r>
              <a:rPr lang="en-US" sz="1500" b="1" dirty="0" smtClean="0"/>
              <a:t>Business logic </a:t>
            </a:r>
            <a:r>
              <a:rPr lang="en-US" sz="1500" dirty="0" smtClean="0"/>
              <a:t>— </a:t>
            </a:r>
            <a:r>
              <a:rPr lang="ru-RU" sz="1500" dirty="0" err="1" smtClean="0"/>
              <a:t>реалізує</a:t>
            </a:r>
            <a:r>
              <a:rPr lang="ru-RU" sz="1500" dirty="0" smtClean="0"/>
              <a:t> </a:t>
            </a:r>
            <a:r>
              <a:rPr lang="ru-RU" sz="1500" dirty="0" err="1" smtClean="0"/>
              <a:t>основні</a:t>
            </a:r>
            <a:r>
              <a:rPr lang="ru-RU" sz="1500" dirty="0" smtClean="0"/>
              <a:t> правила </a:t>
            </a:r>
            <a:r>
              <a:rPr lang="ru-RU" sz="1500" dirty="0" err="1" smtClean="0"/>
              <a:t>системи</a:t>
            </a:r>
            <a:r>
              <a:rPr lang="ru-RU" sz="1500" dirty="0" smtClean="0"/>
              <a:t>, </a:t>
            </a:r>
            <a:r>
              <a:rPr lang="ru-RU" sz="1500" dirty="0" err="1" smtClean="0"/>
              <a:t>обробляє</a:t>
            </a:r>
            <a:r>
              <a:rPr lang="ru-RU" sz="1500" dirty="0" smtClean="0"/>
              <a:t> </a:t>
            </a:r>
            <a:r>
              <a:rPr lang="ru-RU" sz="1500" dirty="0" err="1" smtClean="0"/>
              <a:t>запити</a:t>
            </a:r>
            <a:r>
              <a:rPr lang="ru-RU" sz="1500" dirty="0" smtClean="0"/>
              <a:t> через </a:t>
            </a:r>
            <a:r>
              <a:rPr lang="ru-RU" sz="1500" dirty="0" err="1" smtClean="0"/>
              <a:t>сервіси</a:t>
            </a:r>
            <a:r>
              <a:rPr lang="ru-RU" sz="1500" dirty="0" smtClean="0"/>
              <a:t>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b="1" dirty="0" smtClean="0"/>
              <a:t>Data access layer </a:t>
            </a:r>
            <a:r>
              <a:rPr lang="en-US" sz="1500" dirty="0" smtClean="0"/>
              <a:t>— </a:t>
            </a:r>
            <a:r>
              <a:rPr lang="ru-RU" sz="1500" dirty="0" err="1" smtClean="0"/>
              <a:t>відповідає</a:t>
            </a:r>
            <a:r>
              <a:rPr lang="ru-RU" sz="1500" dirty="0" smtClean="0"/>
              <a:t> за </a:t>
            </a:r>
            <a:r>
              <a:rPr lang="ru-RU" sz="1500" dirty="0" err="1" smtClean="0"/>
              <a:t>взаємодію</a:t>
            </a:r>
            <a:r>
              <a:rPr lang="ru-RU" sz="1500" dirty="0" smtClean="0"/>
              <a:t> з базою </a:t>
            </a:r>
            <a:r>
              <a:rPr lang="ru-RU" sz="1500" dirty="0" err="1" smtClean="0"/>
              <a:t>даних</a:t>
            </a:r>
            <a:r>
              <a:rPr lang="ru-RU" sz="1500" dirty="0" smtClean="0"/>
              <a:t> через </a:t>
            </a:r>
            <a:r>
              <a:rPr lang="ru-RU" sz="1500" dirty="0" err="1" smtClean="0"/>
              <a:t>репозиторії</a:t>
            </a:r>
            <a:r>
              <a:rPr lang="ru-RU" sz="1500" dirty="0" smtClean="0"/>
              <a:t> та </a:t>
            </a:r>
            <a:r>
              <a:rPr lang="en-US" sz="1500" dirty="0" smtClean="0"/>
              <a:t>ORM (</a:t>
            </a:r>
            <a:r>
              <a:rPr lang="en-US" sz="1500" dirty="0" err="1" smtClean="0"/>
              <a:t>SQLAlchemy</a:t>
            </a:r>
            <a:r>
              <a:rPr lang="en-US" sz="1500" dirty="0" smtClean="0"/>
              <a:t>).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b="1" dirty="0" smtClean="0"/>
              <a:t>Database </a:t>
            </a:r>
            <a:r>
              <a:rPr lang="en-US" sz="1500" dirty="0" smtClean="0"/>
              <a:t>— PostgreSQL </a:t>
            </a:r>
            <a:r>
              <a:rPr lang="ru-RU" sz="1500" dirty="0" err="1" smtClean="0"/>
              <a:t>використовується</a:t>
            </a:r>
            <a:r>
              <a:rPr lang="ru-RU" sz="1500" dirty="0" smtClean="0"/>
              <a:t> для </a:t>
            </a:r>
            <a:r>
              <a:rPr lang="ru-RU" sz="1500" dirty="0" err="1" smtClean="0"/>
              <a:t>надійного</a:t>
            </a:r>
            <a:r>
              <a:rPr lang="ru-RU" sz="1500" dirty="0" smtClean="0"/>
              <a:t> </a:t>
            </a:r>
            <a:r>
              <a:rPr lang="ru-RU" sz="1500" dirty="0" err="1" smtClean="0"/>
              <a:t>зберігання</a:t>
            </a:r>
            <a:r>
              <a:rPr lang="ru-RU" sz="1500" dirty="0" smtClean="0"/>
              <a:t> </a:t>
            </a:r>
            <a:r>
              <a:rPr lang="ru-RU" sz="1500" dirty="0" err="1" smtClean="0"/>
              <a:t>структурованих</a:t>
            </a:r>
            <a:r>
              <a:rPr lang="ru-RU" sz="1500" dirty="0" smtClean="0"/>
              <a:t> </a:t>
            </a:r>
            <a:r>
              <a:rPr lang="ru-RU" sz="1500" dirty="0" err="1" smtClean="0"/>
              <a:t>даних</a:t>
            </a:r>
            <a:r>
              <a:rPr lang="ru-RU" sz="1500" dirty="0" smtClean="0"/>
              <a:t>.</a:t>
            </a:r>
          </a:p>
          <a:p>
            <a:pPr>
              <a:lnSpc>
                <a:spcPct val="110000"/>
              </a:lnSpc>
            </a:pPr>
            <a:endParaRPr lang="ru-RU" sz="1500" dirty="0" smtClean="0"/>
          </a:p>
          <a:p>
            <a:pPr marL="114300" indent="0">
              <a:lnSpc>
                <a:spcPct val="110000"/>
              </a:lnSpc>
              <a:buNone/>
            </a:pPr>
            <a:r>
              <a:rPr lang="ru-RU" sz="1500" dirty="0" err="1" smtClean="0"/>
              <a:t>Переваги</a:t>
            </a:r>
            <a:r>
              <a:rPr lang="ru-RU" sz="1500" dirty="0" smtClean="0"/>
              <a:t> </a:t>
            </a:r>
            <a:r>
              <a:rPr lang="ru-RU" sz="1500" dirty="0" err="1" smtClean="0"/>
              <a:t>архітектури</a:t>
            </a:r>
            <a:r>
              <a:rPr lang="ru-RU" sz="1500" dirty="0" smtClean="0"/>
              <a:t>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500" dirty="0" err="1" smtClean="0"/>
              <a:t>спрощення</a:t>
            </a:r>
            <a:r>
              <a:rPr lang="ru-RU" sz="1500" dirty="0" smtClean="0"/>
              <a:t> </a:t>
            </a:r>
            <a:r>
              <a:rPr lang="ru-RU" sz="1500" dirty="0" err="1" smtClean="0"/>
              <a:t>супроводу</a:t>
            </a:r>
            <a:r>
              <a:rPr lang="ru-RU" sz="1500" dirty="0" smtClean="0"/>
              <a:t> та </a:t>
            </a:r>
            <a:r>
              <a:rPr lang="ru-RU" sz="1500" dirty="0" err="1" smtClean="0"/>
              <a:t>масштабування</a:t>
            </a:r>
            <a:r>
              <a:rPr lang="ru-RU" sz="1500" dirty="0" smtClean="0"/>
              <a:t>;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500" dirty="0" err="1" smtClean="0"/>
              <a:t>легкість</a:t>
            </a:r>
            <a:r>
              <a:rPr lang="ru-RU" sz="1500" dirty="0" smtClean="0"/>
              <a:t> в </a:t>
            </a:r>
            <a:r>
              <a:rPr lang="ru-RU" sz="1500" dirty="0" err="1" smtClean="0"/>
              <a:t>тестуванні</a:t>
            </a:r>
            <a:r>
              <a:rPr lang="ru-RU" sz="1500" dirty="0" smtClean="0"/>
              <a:t> кожного шару </a:t>
            </a:r>
            <a:r>
              <a:rPr lang="ru-RU" sz="1500" dirty="0" err="1" smtClean="0"/>
              <a:t>окремо</a:t>
            </a:r>
            <a:r>
              <a:rPr lang="ru-RU" sz="1500" dirty="0" smtClean="0"/>
              <a:t>;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500" dirty="0" err="1" smtClean="0"/>
              <a:t>висока</a:t>
            </a:r>
            <a:r>
              <a:rPr lang="ru-RU" sz="1500" dirty="0" smtClean="0"/>
              <a:t> </a:t>
            </a:r>
            <a:r>
              <a:rPr lang="ru-RU" sz="1500" dirty="0" err="1" smtClean="0"/>
              <a:t>гнучкість</a:t>
            </a:r>
            <a:r>
              <a:rPr lang="ru-RU" sz="1500" dirty="0" smtClean="0"/>
              <a:t> при </a:t>
            </a:r>
            <a:r>
              <a:rPr lang="ru-RU" sz="1500" dirty="0" err="1" smtClean="0"/>
              <a:t>розширенні</a:t>
            </a:r>
            <a:r>
              <a:rPr lang="ru-RU" sz="1500" dirty="0" smtClean="0"/>
              <a:t> </a:t>
            </a:r>
            <a:r>
              <a:rPr lang="ru-RU" sz="1500" dirty="0" err="1" smtClean="0"/>
              <a:t>функціоналу</a:t>
            </a:r>
            <a:r>
              <a:rPr lang="ru-RU" sz="1500" dirty="0" smtClean="0"/>
              <a:t>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6" name="Image5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5939658" y="986108"/>
            <a:ext cx="1936374" cy="3568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Діаграма прецедентів</a:t>
            </a:r>
            <a:endParaRPr sz="3200" dirty="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377" y="661888"/>
            <a:ext cx="4477863" cy="4021836"/>
          </a:xfrm>
          <a:prstGeom prst="rect">
            <a:avLst/>
          </a:prstGeom>
        </p:spPr>
      </p:pic>
      <p:sp>
        <p:nvSpPr>
          <p:cNvPr id="9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862684"/>
            <a:ext cx="4061517" cy="3373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</a:t>
            </a:r>
            <a:r>
              <a:rPr lang="uk-UA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а діаграмі зображено основні сценарії взаємодії користувачів із платформою.</a:t>
            </a:r>
            <a:br>
              <a:rPr lang="uk-UA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ru-RU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Користувач</a:t>
            </a:r>
            <a:r>
              <a:rPr lang="ru-RU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може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зареєструватися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та 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увійти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в систему;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переглядати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та 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редагувати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профіль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заповнювати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менторську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анкету;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створювати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редагувати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та 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видаляти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оголошення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спілкуватися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з 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іншими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користувачами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підтверджувати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успішність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уроку;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поповнювати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баланс.</a:t>
            </a:r>
          </a:p>
          <a:p>
            <a:pPr marL="114300" indent="0">
              <a:buNone/>
            </a:pPr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114300" indent="0">
              <a:buNone/>
            </a:pPr>
            <a:r>
              <a:rPr lang="ru-RU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Адміністратор</a:t>
            </a:r>
            <a:r>
              <a:rPr lang="ru-RU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має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розширені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можливості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верифікація</a:t>
            </a:r>
            <a:r>
              <a:rPr lang="ru-RU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менторів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підтвердження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відхилення</a:t>
            </a:r>
            <a:r>
              <a:rPr lang="ru-RU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);</a:t>
            </a:r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Схеми бази даних</a:t>
            </a:r>
            <a:endParaRPr sz="3200" dirty="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1700" y="2115895"/>
            <a:ext cx="3940128" cy="109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13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Схема </a:t>
            </a:r>
            <a:r>
              <a:rPr lang="ru-RU" altLang="ru-RU" sz="13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складається</a:t>
            </a:r>
            <a:r>
              <a:rPr lang="ru-RU" altLang="ru-RU" sz="13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з 8 </a:t>
            </a:r>
            <a:r>
              <a:rPr lang="ru-RU" altLang="ru-RU" sz="13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таблиць</a:t>
            </a:r>
            <a:r>
              <a:rPr lang="ru-RU" altLang="ru-RU" sz="13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altLang="ru-RU" sz="13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які</a:t>
            </a:r>
            <a:r>
              <a:rPr lang="ru-RU" altLang="ru-RU" sz="13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altLang="ru-RU" sz="13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відповідають</a:t>
            </a:r>
            <a:r>
              <a:rPr lang="ru-RU" altLang="ru-RU" sz="13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за </a:t>
            </a:r>
            <a:r>
              <a:rPr lang="ru-RU" altLang="ru-RU" sz="13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верифікацію</a:t>
            </a:r>
            <a:r>
              <a:rPr lang="ru-RU" altLang="ru-RU" sz="13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altLang="ru-RU" sz="13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користувачів</a:t>
            </a:r>
            <a:r>
              <a:rPr lang="ru-RU" altLang="ru-RU" sz="13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altLang="ru-RU" sz="13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спілкування</a:t>
            </a:r>
            <a:r>
              <a:rPr lang="ru-RU" altLang="ru-RU" sz="13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altLang="ru-RU" sz="13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між</a:t>
            </a:r>
            <a:r>
              <a:rPr lang="ru-RU" altLang="ru-RU" sz="13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altLang="ru-RU" sz="13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користувачами</a:t>
            </a:r>
            <a:r>
              <a:rPr lang="ru-RU" altLang="ru-RU" sz="13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в </a:t>
            </a:r>
            <a:r>
              <a:rPr lang="ru-RU" altLang="ru-RU" sz="13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чаті</a:t>
            </a:r>
            <a:r>
              <a:rPr lang="ru-RU" altLang="ru-RU" sz="13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altLang="ru-RU" sz="13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інформацію</a:t>
            </a:r>
            <a:r>
              <a:rPr lang="ru-RU" altLang="ru-RU" sz="13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про </a:t>
            </a:r>
            <a:r>
              <a:rPr lang="ru-RU" altLang="ru-RU" sz="13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оголошення</a:t>
            </a:r>
            <a:r>
              <a:rPr lang="ru-RU" altLang="ru-RU" sz="13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ru-RU" altLang="ru-RU" sz="13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зберігання</a:t>
            </a:r>
            <a:r>
              <a:rPr lang="ru-RU" altLang="ru-RU" sz="13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altLang="ru-RU" sz="13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інформації</a:t>
            </a:r>
            <a:r>
              <a:rPr lang="ru-RU" altLang="ru-RU" sz="13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про </a:t>
            </a:r>
            <a:r>
              <a:rPr lang="ru-RU" altLang="ru-RU" sz="1300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інвойси</a:t>
            </a:r>
            <a:endParaRPr kumimoji="0" lang="ru-RU" altLang="ru-RU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0" y="938649"/>
            <a:ext cx="4024695" cy="332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Дронов_І_О_ПЗПІ-21-7_Презентація_Кваліфакаційної_Роботи" id="{96668EFB-B616-43F6-9ED3-BDF88F7D7C93}" vid="{59A92508-5C55-404B-8294-CF8B568EB13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Дронов_І_О_ПЗПІ-21-7_Презентація_Кваліфакаційної_Роботи</Template>
  <TotalTime>38</TotalTime>
  <Words>692</Words>
  <Application>Microsoft Office PowerPoint</Application>
  <PresentationFormat>Экран (16:9)</PresentationFormat>
  <Paragraphs>103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Open Sans</vt:lpstr>
      <vt:lpstr>Economica</vt:lpstr>
      <vt:lpstr>Шаблон презентації кваліфікаційної роботи магістрів</vt:lpstr>
      <vt:lpstr>Веб-платформа для надання та отримання послуг</vt:lpstr>
      <vt:lpstr>Мета роботи</vt:lpstr>
      <vt:lpstr>Аналіз існуючих рішень</vt:lpstr>
      <vt:lpstr>Користувацькі інтерфейси аналогів</vt:lpstr>
      <vt:lpstr>Постановка задачі та опис системи</vt:lpstr>
      <vt:lpstr>Вибір технологій розробки </vt:lpstr>
      <vt:lpstr>Архітектура створенного програмного забезпечення</vt:lpstr>
      <vt:lpstr>Діаграма прецедентів</vt:lpstr>
      <vt:lpstr>Схеми бази даних</vt:lpstr>
      <vt:lpstr>Інтерфейс профілю користувача</vt:lpstr>
      <vt:lpstr>Приклад реалізації оновлення профілю</vt:lpstr>
      <vt:lpstr>Інтерфейс чату користувачів</vt:lpstr>
      <vt:lpstr>Приклад реалізації чату</vt:lpstr>
      <vt:lpstr>Інтерфейс списку інфойсів ментора</vt:lpstr>
      <vt:lpstr>Приклад реалізації створення інвойса</vt:lpstr>
      <vt:lpstr>Тестування</vt:lpstr>
      <vt:lpstr>Апробація результатів</vt:lpstr>
      <vt:lpstr>Підсумки 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Програмна система для надання та отримання послуг</dc:title>
  <dc:creator>Пользователь Windows</dc:creator>
  <cp:lastModifiedBy>Пользователь Windows</cp:lastModifiedBy>
  <cp:revision>6</cp:revision>
  <dcterms:created xsi:type="dcterms:W3CDTF">2025-06-01T09:27:03Z</dcterms:created>
  <dcterms:modified xsi:type="dcterms:W3CDTF">2025-06-03T12:44:46Z</dcterms:modified>
</cp:coreProperties>
</file>